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embeddedFontLs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Roboto" panose="020B0604020202020204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iTn1fmr6pmZ0KjI8/EOyT0Y74U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512315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21" name="Google Shape;221;p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7" name="Google Shape;257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7" name="Google Shape;277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78" name="Google Shape;278;p1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3" name="Google Shape;31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3" name="Google Shape;323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3" name="Google Shape;333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34" name="Google Shape;33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5" name="Google Shape;345;p2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46" name="Google Shape;346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f02ad41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af02ad41e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gaf02ad41e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f02ad41e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gaf02ad41e1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gaf02ad41e1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89" name="Google Shape;189;p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05" name="Google Shape;205;p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gi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5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5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5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5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4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34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4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2" name="Google Shape;122;p34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6" name="Google Shape;126;p34"/>
          <p:cNvPicPr preferRelativeResize="0"/>
          <p:nvPr/>
        </p:nvPicPr>
        <p:blipFill rotWithShape="1">
          <a:blip r:embed="rId4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5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3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5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5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5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6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26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2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7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8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8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28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8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8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" name="Google Shape;4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8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2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" name="Google Shape;54;p2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" name="Google Shape;55;p2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" name="Google Shape;57;p29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29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0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3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" name="Google Shape;67;p30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3" name="Google Shape;73;p31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31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" name="Google Shape;76;p31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" name="Google Shape;77;p31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" name="Google Shape;78;p31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" name="Google Shape;79;p31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" name="Google Shape;80;p31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" name="Google Shape;81;p31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" name="Google Shape;82;p31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" name="Google Shape;83;p31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4" name="Google Shape;8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1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sz="1400" b="1" i="0" u="none" strike="noStrike" cap="none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sz="1400" b="1" i="0" u="none" strike="noStrike" cap="none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31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Цялостен курс по програмиране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31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Дизайн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курс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1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Курс по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дигит.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маркетинг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31" descr="Резултат с изображение за mindhub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1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92" name="Google Shape;92;p31" descr="HackVratsa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31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2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2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32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32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2" descr="us4bg-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2" descr="promianata-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2" descr="vratsa-municipality-log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2" descr="Telerik_Academy_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2" descr="mindhub-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2" descr="NMD-Log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2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3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3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p33"/>
          <p:cNvSpPr/>
          <p:nvPr/>
        </p:nvSpPr>
        <p:spPr>
          <a:xfrm>
            <a:off x="-3176" y="0"/>
            <a:ext cx="12195301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6" name="Google Shape;116;p33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2020/2021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41" name="Google Shape;141;p1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</a:pPr>
            <a:r>
              <a:rPr lang="en-US" sz="8000"/>
              <a:t>Conditional Statements </a:t>
            </a:r>
            <a:endParaRPr sz="800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</a:pPr>
            <a:r>
              <a:rPr lang="en-US" sz="8000"/>
              <a:t>(if, else, switch)</a:t>
            </a:r>
            <a:endParaRPr sz="800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</a:pPr>
            <a:endParaRPr sz="8000"/>
          </a:p>
        </p:txBody>
      </p:sp>
      <p:sp>
        <p:nvSpPr>
          <p:cNvPr id="142" name="Google Shape;142;p1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||</a:t>
            </a:r>
            <a:endParaRPr sz="4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(Condition 1 ) &amp;&amp; (Condition 2)</a:t>
            </a: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▪"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true - </a:t>
            </a: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▪"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Condition 1 == true</a:t>
            </a: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▪"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Condition 2 == true</a:t>
            </a: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▪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 1 == true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▪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 2 == false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▪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 1 == false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▪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 2 == true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▪"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▪"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Condition 1 == false</a:t>
            </a: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▪"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Condition 2 == false</a:t>
            </a: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||</a:t>
            </a:r>
            <a:endParaRPr/>
          </a:p>
        </p:txBody>
      </p:sp>
      <p:sp>
        <p:nvSpPr>
          <p:cNvPr id="216" name="Google Shape;216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"/>
          <p:cNvSpPr txBox="1"/>
          <p:nvPr/>
        </p:nvSpPr>
        <p:spPr>
          <a:xfrm>
            <a:off x="4327050" y="2239725"/>
            <a:ext cx="35379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if/else</a:t>
            </a:r>
            <a:endParaRPr sz="4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||</a:t>
            </a:r>
            <a:endParaRPr sz="4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if( </a:t>
            </a:r>
            <a:r>
              <a:rPr lang="en-US" sz="36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condition </a:t>
            </a:r>
            <a:r>
              <a:rPr lang="en-US"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){</a:t>
            </a:r>
            <a:endParaRPr sz="36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6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//do something</a:t>
            </a:r>
            <a:endParaRPr sz="36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6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}else{</a:t>
            </a:r>
            <a:endParaRPr sz="36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6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//do something else</a:t>
            </a:r>
            <a:endParaRPr sz="36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6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3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if/else</a:t>
            </a:r>
            <a:endParaRPr/>
          </a:p>
        </p:txBody>
      </p:sp>
      <p:sp>
        <p:nvSpPr>
          <p:cNvPr id="232" name="Google Shape;232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33" name="Google Shape;23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988" y="1996274"/>
            <a:ext cx="3422325" cy="408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rPr lang="en-US">
                <a:solidFill>
                  <a:srgbClr val="FFFFFF"/>
                </a:solidFill>
              </a:rPr>
              <a:t>,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0" name="Google Shape;240;p1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if/else </a:t>
            </a:r>
            <a:endParaRPr/>
          </a:p>
        </p:txBody>
      </p:sp>
      <p:sp>
        <p:nvSpPr>
          <p:cNvPr id="241" name="Google Shape;241;p1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2" name="Google Shape;242;p11"/>
          <p:cNvSpPr txBox="1"/>
          <p:nvPr/>
        </p:nvSpPr>
        <p:spPr>
          <a:xfrm>
            <a:off x="765750" y="1476000"/>
            <a:ext cx="4932600" cy="51336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if( </a:t>
            </a:r>
            <a:r>
              <a:rPr lang="en-US" sz="36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condition </a:t>
            </a: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){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//do something</a:t>
            </a:r>
            <a:endParaRPr sz="3600" b="0" i="0" u="none" strike="noStrike" cap="non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}else{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//do something else</a:t>
            </a:r>
            <a:endParaRPr sz="3600" b="0" i="0" u="none" strike="noStrike" cap="non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1"/>
          <p:cNvSpPr txBox="1"/>
          <p:nvPr/>
        </p:nvSpPr>
        <p:spPr>
          <a:xfrm>
            <a:off x="6497700" y="1476000"/>
            <a:ext cx="4932600" cy="51336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if( </a:t>
            </a:r>
            <a:r>
              <a:rPr lang="en-US" sz="36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$var%2 == 0 </a:t>
            </a: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){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echo ‘even’;</a:t>
            </a:r>
            <a:endParaRPr sz="3600" b="0" i="0" u="none" strike="noStrike" cap="non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}else{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echo ‘odd’;</a:t>
            </a:r>
            <a:endParaRPr sz="3600" b="0" i="0" u="none" strike="noStrike" cap="non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без else блок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50" name="Google Shape;250;p1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if/else </a:t>
            </a:r>
            <a:endParaRPr/>
          </a:p>
        </p:txBody>
      </p:sp>
      <p:sp>
        <p:nvSpPr>
          <p:cNvPr id="251" name="Google Shape;251;p1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52" name="Google Shape;252;p12"/>
          <p:cNvSpPr txBox="1"/>
          <p:nvPr/>
        </p:nvSpPr>
        <p:spPr>
          <a:xfrm>
            <a:off x="914525" y="1833425"/>
            <a:ext cx="9723000" cy="8319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if( </a:t>
            </a:r>
            <a:r>
              <a:rPr lang="en-US" sz="36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condition </a:t>
            </a: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){ </a:t>
            </a:r>
            <a:r>
              <a:rPr lang="en-US" sz="3600" b="0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//do something </a:t>
            </a: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2"/>
          <p:cNvSpPr txBox="1"/>
          <p:nvPr/>
        </p:nvSpPr>
        <p:spPr>
          <a:xfrm>
            <a:off x="914525" y="3467100"/>
            <a:ext cx="9723000" cy="26370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if( </a:t>
            </a:r>
            <a:r>
              <a:rPr lang="en-US" sz="30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$var%2 == 0 &amp;&amp;  $var%5 == 0 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){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echo ‘The number is even and is divisible by 5’;</a:t>
            </a:r>
            <a:endParaRPr sz="3000" b="0" i="0" u="none" strike="noStrike" cap="non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вложени </a:t>
            </a:r>
            <a:r>
              <a:rPr lang="en-US">
                <a:solidFill>
                  <a:schemeClr val="lt1"/>
                </a:solidFill>
              </a:rPr>
              <a:t>if/else</a:t>
            </a:r>
            <a:r>
              <a:rPr lang="en-US"/>
              <a:t> блокове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60" name="Google Shape;260;p1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if/else </a:t>
            </a:r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62" name="Google Shape;262;p13"/>
          <p:cNvSpPr txBox="1"/>
          <p:nvPr/>
        </p:nvSpPr>
        <p:spPr>
          <a:xfrm>
            <a:off x="914400" y="2081175"/>
            <a:ext cx="4179600" cy="41670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if( </a:t>
            </a:r>
            <a:r>
              <a:rPr lang="en-US" sz="24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condition1 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){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if( </a:t>
            </a: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condition2</a:t>
            </a:r>
            <a:r>
              <a:rPr lang="en-US" sz="24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){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//do something else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}else{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//do something else</a:t>
            </a:r>
            <a:endParaRPr sz="2400" b="0" i="0" u="none" strike="noStrike" cap="non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lang="en-US" sz="1800" b="0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//inner if end</a:t>
            </a:r>
            <a:endParaRPr sz="1800" b="0" i="0" u="none" strike="noStrike" cap="none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}else{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//do something else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lang="en-US" sz="1800" b="0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//outer if end</a:t>
            </a:r>
            <a:endParaRPr sz="1800" b="0" i="0" u="none" strike="noStrike" cap="none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3"/>
          <p:cNvSpPr txBox="1"/>
          <p:nvPr/>
        </p:nvSpPr>
        <p:spPr>
          <a:xfrm>
            <a:off x="5672475" y="2081175"/>
            <a:ext cx="5417400" cy="4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if( </a:t>
            </a:r>
            <a:r>
              <a:rPr lang="en-US" sz="24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$var%2 == 0 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){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if( </a:t>
            </a: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$var%7==0</a:t>
            </a:r>
            <a:r>
              <a:rPr lang="en-US" sz="24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){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echo $var . “ is even and divisible by 7 ”;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}else{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echo $var . “ is even and not divisible by 7 ”;</a:t>
            </a:r>
            <a:endParaRPr sz="1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lang="en-US" sz="1800" b="0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//inner if end</a:t>
            </a:r>
            <a:endParaRPr sz="2400" b="0" i="0" u="none" strike="noStrike" cap="non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}else{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echo $var . “ is ODD”;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lang="en-US" sz="1800" b="0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//outer if end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много </a:t>
            </a:r>
            <a:r>
              <a:rPr lang="en-US">
                <a:solidFill>
                  <a:schemeClr val="dk1"/>
                </a:solidFill>
              </a:rPr>
              <a:t>conditions</a:t>
            </a:r>
            <a:r>
              <a:rPr lang="en-US"/>
              <a:t> и </a:t>
            </a:r>
            <a:r>
              <a:rPr lang="en-US">
                <a:solidFill>
                  <a:schemeClr val="lt1"/>
                </a:solidFill>
              </a:rPr>
              <a:t>elseif</a:t>
            </a:r>
            <a:r>
              <a:rPr lang="en-US"/>
              <a:t> блокове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70" name="Google Shape;27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if/else </a:t>
            </a:r>
            <a:endParaRPr/>
          </a:p>
        </p:txBody>
      </p:sp>
      <p:sp>
        <p:nvSpPr>
          <p:cNvPr id="271" name="Google Shape;271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72" name="Google Shape;272;p14"/>
          <p:cNvSpPr txBox="1"/>
          <p:nvPr/>
        </p:nvSpPr>
        <p:spPr>
          <a:xfrm>
            <a:off x="914400" y="2081175"/>
            <a:ext cx="4179600" cy="41670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if( </a:t>
            </a:r>
            <a:r>
              <a:rPr lang="en-US" sz="24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condition1 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){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//do something</a:t>
            </a:r>
            <a:endParaRPr sz="2400" b="0" i="0" u="none" strike="noStrike" cap="non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}elseif( </a:t>
            </a:r>
            <a:r>
              <a:rPr lang="en-US" sz="24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condition2 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){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//do something else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}elseif( </a:t>
            </a:r>
            <a:r>
              <a:rPr lang="en-US" sz="24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condition3 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){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//do something else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}elseif...{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//do something else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}else{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//do something else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4"/>
          <p:cNvSpPr txBox="1"/>
          <p:nvPr/>
        </p:nvSpPr>
        <p:spPr>
          <a:xfrm>
            <a:off x="5672475" y="2081175"/>
            <a:ext cx="5417400" cy="4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if( </a:t>
            </a:r>
            <a:r>
              <a:rPr lang="en-US" sz="24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$var == ‘blue’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){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echo “blue”;</a:t>
            </a:r>
            <a:endParaRPr sz="2400" b="0" i="0" u="none" strike="noStrike" cap="non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}elseif( </a:t>
            </a:r>
            <a:r>
              <a:rPr lang="en-US" sz="24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$var == ‘red’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){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echo ‘red’;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}elseif( </a:t>
            </a:r>
            <a:r>
              <a:rPr lang="en-US" sz="24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$var == ‘green’ 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){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echo ‘green’;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}elseif...{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//do something else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}else{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//do something else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"/>
          <p:cNvSpPr txBox="1"/>
          <p:nvPr/>
        </p:nvSpPr>
        <p:spPr>
          <a:xfrm>
            <a:off x="4327050" y="2239725"/>
            <a:ext cx="35379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switch</a:t>
            </a:r>
            <a:endParaRPr sz="4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2300" i="0" u="none" strike="noStrike" cap="none">
                <a:solidFill>
                  <a:schemeClr val="dk1"/>
                </a:solidFill>
              </a:rPr>
              <a:t>Вместо </a:t>
            </a:r>
            <a:r>
              <a:rPr lang="en-US" sz="2300" b="1" i="0" u="none" strike="noStrike" cap="none">
                <a:solidFill>
                  <a:schemeClr val="dk1"/>
                </a:solidFill>
              </a:rPr>
              <a:t>if/else</a:t>
            </a:r>
            <a:r>
              <a:rPr lang="en-US" sz="2300" i="0" u="none" strike="noStrike" cap="none">
                <a:solidFill>
                  <a:schemeClr val="dk1"/>
                </a:solidFill>
              </a:rPr>
              <a:t> с множество </a:t>
            </a:r>
            <a:endParaRPr sz="2300" i="0" u="none" strike="noStrike" cap="none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2300" b="1" i="0" u="none" strike="noStrike" cap="none">
                <a:solidFill>
                  <a:schemeClr val="dk1"/>
                </a:solidFill>
              </a:rPr>
              <a:t>elseif</a:t>
            </a:r>
            <a:r>
              <a:rPr lang="en-US" sz="2300" i="0" u="none" strike="noStrike" cap="none">
                <a:solidFill>
                  <a:schemeClr val="dk1"/>
                </a:solidFill>
              </a:rPr>
              <a:t> условия можем </a:t>
            </a:r>
            <a:endParaRPr sz="2300" i="0" u="none" strike="noStrike" cap="none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2300" i="0" u="none" strike="noStrike" cap="none">
                <a:solidFill>
                  <a:schemeClr val="dk1"/>
                </a:solidFill>
              </a:rPr>
              <a:t>да използваме </a:t>
            </a:r>
            <a:endParaRPr sz="2300" i="0" u="none" strike="noStrike" cap="none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2300" b="1" i="0" u="none" strike="noStrike" cap="none">
                <a:solidFill>
                  <a:schemeClr val="lt1"/>
                </a:solidFill>
              </a:rPr>
              <a:t>switch</a:t>
            </a:r>
            <a:r>
              <a:rPr lang="en-US" sz="2300" i="0" u="none" strike="noStrike" cap="none">
                <a:solidFill>
                  <a:schemeClr val="dk1"/>
                </a:solidFill>
              </a:rPr>
              <a:t>.</a:t>
            </a:r>
            <a:endParaRPr sz="2300" i="0" u="none" strike="noStrike" cap="none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2300" b="1" i="0" u="none" strike="noStrike" cap="none">
                <a:solidFill>
                  <a:srgbClr val="F2A818"/>
                </a:solidFill>
              </a:rPr>
              <a:t>break</a:t>
            </a:r>
            <a:r>
              <a:rPr lang="en-US" sz="2300" i="0" u="none" strike="noStrike" cap="none">
                <a:solidFill>
                  <a:schemeClr val="dk1"/>
                </a:solidFill>
              </a:rPr>
              <a:t> – прекъсва </a:t>
            </a:r>
            <a:endParaRPr sz="2300" i="0" u="none" strike="noStrike" cap="none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2300" i="0" u="none" strike="noStrike" cap="none">
                <a:solidFill>
                  <a:schemeClr val="dk1"/>
                </a:solidFill>
              </a:rPr>
              <a:t>изпълнението на </a:t>
            </a:r>
            <a:endParaRPr sz="2300" i="0" u="none" strike="noStrike" cap="none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2300" i="0" u="none" strike="noStrike" cap="none">
                <a:solidFill>
                  <a:schemeClr val="dk1"/>
                </a:solidFill>
              </a:rPr>
              <a:t>кода.</a:t>
            </a:r>
            <a:endParaRPr sz="2300" i="0" u="none" strike="noStrike" cap="none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endParaRPr sz="4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16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chemeClr val="dk1"/>
                </a:solidFill>
              </a:rPr>
              <a:t>switch (</a:t>
            </a:r>
            <a:r>
              <a:rPr lang="en-US" sz="2200" i="1">
                <a:solidFill>
                  <a:schemeClr val="dk1"/>
                </a:solidFill>
              </a:rPr>
              <a:t>n</a:t>
            </a:r>
            <a:r>
              <a:rPr lang="en-US" sz="2200">
                <a:solidFill>
                  <a:schemeClr val="dk1"/>
                </a:solidFill>
              </a:rPr>
              <a:t>) {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chemeClr val="dk1"/>
                </a:solidFill>
              </a:rPr>
              <a:t>   </a:t>
            </a:r>
            <a:r>
              <a:rPr lang="en-US" sz="2200" b="1">
                <a:solidFill>
                  <a:schemeClr val="lt1"/>
                </a:solidFill>
              </a:rPr>
              <a:t>case</a:t>
            </a:r>
            <a:r>
              <a:rPr lang="en-US" sz="2200">
                <a:solidFill>
                  <a:schemeClr val="dk1"/>
                </a:solidFill>
              </a:rPr>
              <a:t> </a:t>
            </a:r>
            <a:r>
              <a:rPr lang="en-US" sz="2200" i="1">
                <a:solidFill>
                  <a:schemeClr val="dk1"/>
                </a:solidFill>
              </a:rPr>
              <a:t>label1:</a:t>
            </a:r>
            <a:endParaRPr sz="22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chemeClr val="dk1"/>
                </a:solidFill>
              </a:rPr>
              <a:t>  </a:t>
            </a:r>
            <a:r>
              <a:rPr lang="en-US" sz="2200" i="1">
                <a:solidFill>
                  <a:schemeClr val="dk1"/>
                </a:solidFill>
              </a:rPr>
              <a:t>  	code to be executed if n=label1;</a:t>
            </a:r>
            <a:endParaRPr sz="22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chemeClr val="dk1"/>
                </a:solidFill>
              </a:rPr>
              <a:t>    	</a:t>
            </a:r>
            <a:r>
              <a:rPr lang="en-US" sz="2200">
                <a:solidFill>
                  <a:srgbClr val="F2A818"/>
                </a:solidFill>
              </a:rPr>
              <a:t>break;</a:t>
            </a:r>
            <a:endParaRPr sz="22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chemeClr val="dk1"/>
                </a:solidFill>
              </a:rPr>
              <a:t>    </a:t>
            </a:r>
            <a:r>
              <a:rPr lang="en-US" sz="2200" b="1">
                <a:solidFill>
                  <a:schemeClr val="lt1"/>
                </a:solidFill>
              </a:rPr>
              <a:t>case</a:t>
            </a:r>
            <a:r>
              <a:rPr lang="en-US" sz="2200">
                <a:solidFill>
                  <a:schemeClr val="dk1"/>
                </a:solidFill>
              </a:rPr>
              <a:t> </a:t>
            </a:r>
            <a:r>
              <a:rPr lang="en-US" sz="2200" i="1">
                <a:solidFill>
                  <a:schemeClr val="dk1"/>
                </a:solidFill>
              </a:rPr>
              <a:t>label2:</a:t>
            </a:r>
            <a:endParaRPr sz="22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chemeClr val="dk1"/>
                </a:solidFill>
              </a:rPr>
              <a:t>  </a:t>
            </a:r>
            <a:r>
              <a:rPr lang="en-US" sz="2200" i="1">
                <a:solidFill>
                  <a:schemeClr val="dk1"/>
                </a:solidFill>
              </a:rPr>
              <a:t>	  code to be executed if n=label2;</a:t>
            </a:r>
            <a:endParaRPr sz="22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chemeClr val="dk1"/>
                </a:solidFill>
              </a:rPr>
              <a:t>        </a:t>
            </a:r>
            <a:r>
              <a:rPr lang="en-US" sz="2200">
                <a:solidFill>
                  <a:srgbClr val="F2A818"/>
                </a:solidFill>
              </a:rPr>
              <a:t>break;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chemeClr val="dk1"/>
                </a:solidFill>
              </a:rPr>
              <a:t>    </a:t>
            </a:r>
            <a:r>
              <a:rPr lang="en-US" sz="2200" b="1">
                <a:solidFill>
                  <a:schemeClr val="lt1"/>
                </a:solidFill>
              </a:rPr>
              <a:t>case</a:t>
            </a:r>
            <a:r>
              <a:rPr lang="en-US" sz="2200">
                <a:solidFill>
                  <a:schemeClr val="dk1"/>
                </a:solidFill>
              </a:rPr>
              <a:t> </a:t>
            </a:r>
            <a:r>
              <a:rPr lang="en-US" sz="2200" i="1">
                <a:solidFill>
                  <a:schemeClr val="dk1"/>
                </a:solidFill>
              </a:rPr>
              <a:t>label3:</a:t>
            </a:r>
            <a:endParaRPr sz="22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chemeClr val="dk1"/>
                </a:solidFill>
              </a:rPr>
              <a:t>  </a:t>
            </a:r>
            <a:r>
              <a:rPr lang="en-US" sz="2200" i="1">
                <a:solidFill>
                  <a:schemeClr val="dk1"/>
                </a:solidFill>
              </a:rPr>
              <a:t>	  code to be executed if n=label3;</a:t>
            </a:r>
            <a:endParaRPr sz="22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chemeClr val="dk1"/>
                </a:solidFill>
              </a:rPr>
              <a:t>        </a:t>
            </a:r>
            <a:r>
              <a:rPr lang="en-US" sz="2200">
                <a:solidFill>
                  <a:srgbClr val="F2A818"/>
                </a:solidFill>
              </a:rPr>
              <a:t>break;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chemeClr val="dk1"/>
                </a:solidFill>
              </a:rPr>
              <a:t>    ...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chemeClr val="dk1"/>
                </a:solidFill>
              </a:rPr>
              <a:t>	</a:t>
            </a:r>
            <a:r>
              <a:rPr lang="en-US" sz="2200" b="1">
                <a:solidFill>
                  <a:schemeClr val="dk1"/>
                </a:solidFill>
              </a:rPr>
              <a:t>default:</a:t>
            </a: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chemeClr val="dk1"/>
                </a:solidFill>
              </a:rPr>
              <a:t>  </a:t>
            </a:r>
            <a:r>
              <a:rPr lang="en-US" sz="2200" i="1">
                <a:solidFill>
                  <a:schemeClr val="dk1"/>
                </a:solidFill>
              </a:rPr>
              <a:t>  	code to be executed if n is different from all labels;</a:t>
            </a:r>
            <a:endParaRPr sz="22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chemeClr val="dk1"/>
                </a:solidFill>
              </a:rPr>
              <a:t>} </a:t>
            </a: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 b="1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switch</a:t>
            </a:r>
            <a:endParaRPr/>
          </a:p>
        </p:txBody>
      </p:sp>
      <p:sp>
        <p:nvSpPr>
          <p:cNvPr id="289" name="Google Shape;289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rPr lang="en-US">
                <a:solidFill>
                  <a:srgbClr val="FFFFFF"/>
                </a:solidFill>
              </a:rPr>
              <a:t>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6" name="Google Shape;296;p1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switch </a:t>
            </a:r>
            <a:endParaRPr/>
          </a:p>
        </p:txBody>
      </p:sp>
      <p:sp>
        <p:nvSpPr>
          <p:cNvPr id="297" name="Google Shape;297;p1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98" name="Google Shape;298;p17"/>
          <p:cNvSpPr txBox="1"/>
          <p:nvPr/>
        </p:nvSpPr>
        <p:spPr>
          <a:xfrm>
            <a:off x="914400" y="1943275"/>
            <a:ext cx="4179600" cy="37068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(</a:t>
            </a:r>
            <a:r>
              <a:rPr lang="en-US" sz="3000" b="0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$i == 0</a:t>
            </a:r>
            <a:r>
              <a:rPr lang="en-U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{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echo "i equals 0";</a:t>
            </a:r>
            <a:endParaRPr sz="3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elseif (</a:t>
            </a:r>
            <a:r>
              <a:rPr lang="en-US" sz="3000" b="0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$i == 1</a:t>
            </a:r>
            <a:r>
              <a:rPr lang="en-U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{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echo "i equals 1";</a:t>
            </a:r>
            <a:endParaRPr sz="3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elseif (</a:t>
            </a:r>
            <a:r>
              <a:rPr lang="en-US" sz="3000" b="0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$i == 2</a:t>
            </a:r>
            <a:r>
              <a:rPr lang="en-U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{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echo "i equals 2";</a:t>
            </a:r>
            <a:endParaRPr sz="3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6502200" y="1634725"/>
            <a:ext cx="4587600" cy="43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switch (</a:t>
            </a:r>
            <a:r>
              <a:rPr lang="en-US" sz="2400" b="0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$i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{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case </a:t>
            </a:r>
            <a:r>
              <a:rPr lang="en-US" sz="2400" b="0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echo "i equals 0";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break;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case </a:t>
            </a:r>
            <a:r>
              <a:rPr lang="en-US" sz="2400" b="0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echo "i equals 1";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break;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case </a:t>
            </a:r>
            <a:r>
              <a:rPr lang="en-US" sz="2400" b="0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echo "i equals 2";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break;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2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Оператори за сравняване</a:t>
            </a:r>
            <a:endParaRPr/>
          </a:p>
          <a:p>
            <a:pPr marL="446088" lvl="0" indent="-45231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3398"/>
              <a:buAutoNum type="arabicPeriod"/>
            </a:pPr>
            <a:r>
              <a:rPr lang="en-US"/>
              <a:t>Логически оператори</a:t>
            </a:r>
            <a:endParaRPr/>
          </a:p>
          <a:p>
            <a:pPr marL="446087" lvl="0" indent="-446087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if/else</a:t>
            </a:r>
            <a:endParaRPr/>
          </a:p>
          <a:p>
            <a:pPr marL="446088" lvl="0" indent="-446088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switch</a:t>
            </a:r>
            <a:endParaRPr/>
          </a:p>
        </p:txBody>
      </p:sp>
      <p:sp>
        <p:nvSpPr>
          <p:cNvPr id="152" name="Google Shape;152;p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rPr lang="en-US">
                <a:solidFill>
                  <a:srgbClr val="FFFFFF"/>
                </a:solidFill>
              </a:rPr>
              <a:t>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6" name="Google Shape;306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switch </a:t>
            </a:r>
            <a:endParaRPr/>
          </a:p>
        </p:txBody>
      </p:sp>
      <p:sp>
        <p:nvSpPr>
          <p:cNvPr id="307" name="Google Shape;307;p1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08" name="Google Shape;308;p18"/>
          <p:cNvSpPr txBox="1"/>
          <p:nvPr/>
        </p:nvSpPr>
        <p:spPr>
          <a:xfrm>
            <a:off x="914400" y="1733650"/>
            <a:ext cx="4179600" cy="45144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switch (</a:t>
            </a:r>
            <a:r>
              <a:rPr lang="en-US" sz="2500" b="0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$i</a:t>
            </a: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{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case "apple":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2500" b="0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echo "i is apple";</a:t>
            </a:r>
            <a:endParaRPr sz="2500" b="0" i="0" u="none" strike="noStrike" cap="none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break;</a:t>
            </a:r>
            <a:endParaRPr sz="2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case "bar":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2500" b="0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echo "i is bar";</a:t>
            </a:r>
            <a:endParaRPr sz="2500" b="0" i="0" u="none" strike="noStrike" cap="none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break;</a:t>
            </a:r>
            <a:endParaRPr sz="2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case "cake":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2500" b="0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echo "i is cake";</a:t>
            </a:r>
            <a:endParaRPr sz="2500" b="0" i="0" u="none" strike="noStrike" cap="none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break;</a:t>
            </a:r>
            <a:endParaRPr sz="2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rgbClr val="DD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8"/>
          <p:cNvSpPr txBox="1"/>
          <p:nvPr/>
        </p:nvSpPr>
        <p:spPr>
          <a:xfrm>
            <a:off x="5744500" y="1733775"/>
            <a:ext cx="4179600" cy="45144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77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77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$i = "apple"; 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//i is apple</a:t>
            </a:r>
            <a:endParaRPr sz="3000" b="0" i="0" u="none" strike="noStrike" cap="none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$i = "cake"; 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//i is cake</a:t>
            </a:r>
            <a:endParaRPr sz="3000" b="0" i="0" u="none" strike="noStrike" cap="none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DD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DD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break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16" name="Google Shape;316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if/else </a:t>
            </a:r>
            <a:endParaRPr/>
          </a:p>
        </p:txBody>
      </p:sp>
      <p:sp>
        <p:nvSpPr>
          <p:cNvPr id="317" name="Google Shape;317;p1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18" name="Google Shape;318;p19"/>
          <p:cNvSpPr txBox="1"/>
          <p:nvPr/>
        </p:nvSpPr>
        <p:spPr>
          <a:xfrm>
            <a:off x="914400" y="2081175"/>
            <a:ext cx="4179600" cy="41670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switch (</a:t>
            </a:r>
            <a:r>
              <a:rPr lang="en-US" sz="2500" b="0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$i</a:t>
            </a: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{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case </a:t>
            </a:r>
            <a:r>
              <a:rPr lang="en-US" sz="2500" b="0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case </a:t>
            </a:r>
            <a:r>
              <a:rPr lang="en-US" sz="2500" b="0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case </a:t>
            </a:r>
            <a:r>
              <a:rPr lang="en-US" sz="2500" b="0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echo "i is less than 3 but not negative";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break</a:t>
            </a: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case </a:t>
            </a:r>
            <a:r>
              <a:rPr lang="en-US" sz="2500" b="0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echo "i is 3";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2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9"/>
          <p:cNvSpPr txBox="1"/>
          <p:nvPr/>
        </p:nvSpPr>
        <p:spPr>
          <a:xfrm>
            <a:off x="5672475" y="2081175"/>
            <a:ext cx="5417400" cy="4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$i = 1</a:t>
            </a:r>
            <a:endParaRPr sz="2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$i = 2 </a:t>
            </a:r>
            <a:endParaRPr sz="2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$i = 0</a:t>
            </a:r>
            <a:endParaRPr sz="2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r>
              <a:rPr lang="en-US" sz="2500" b="0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i is less than 3 but not negative</a:t>
            </a:r>
            <a:endParaRPr sz="2500" b="0" i="0" u="none" strike="noStrike" cap="none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rgbClr val="DD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$i = 3 </a:t>
            </a:r>
            <a:endParaRPr sz="2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r>
              <a:rPr lang="en-US" sz="2500" b="0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i is 3</a:t>
            </a:r>
            <a:endParaRPr sz="2500" b="0" i="0" u="none" strike="noStrike" cap="none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rgbClr val="DD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$i = 4 </a:t>
            </a:r>
            <a:endParaRPr sz="2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r>
              <a:rPr lang="en-US" sz="2500" b="0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no result seen</a:t>
            </a:r>
            <a:endParaRPr sz="2500" b="0" i="0" u="none" strike="noStrike" cap="none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rgbClr val="DD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rgbClr val="DD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break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26" name="Google Shape;326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if/else </a:t>
            </a:r>
            <a:endParaRPr/>
          </a:p>
        </p:txBody>
      </p:sp>
      <p:sp>
        <p:nvSpPr>
          <p:cNvPr id="327" name="Google Shape;327;p2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28" name="Google Shape;328;p20"/>
          <p:cNvSpPr txBox="1"/>
          <p:nvPr/>
        </p:nvSpPr>
        <p:spPr>
          <a:xfrm>
            <a:off x="914400" y="2081175"/>
            <a:ext cx="4179600" cy="41670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switch ($i) {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case 0: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case 1: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case 2: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echo "i is less than 3 but not negative";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break;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case 3: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echo "i is 3";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default: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echo</a:t>
            </a:r>
            <a:r>
              <a:rPr lang="en-US" sz="2000" b="0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 "i is not equal to 0, 1,  2 or 3";</a:t>
            </a:r>
            <a:endParaRPr sz="2000" b="0" i="0" u="none" strike="noStrike" cap="none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0"/>
          <p:cNvSpPr txBox="1"/>
          <p:nvPr/>
        </p:nvSpPr>
        <p:spPr>
          <a:xfrm>
            <a:off x="5672475" y="2081175"/>
            <a:ext cx="5417400" cy="4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$i = 1</a:t>
            </a:r>
            <a:endParaRPr sz="2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$i = 2 </a:t>
            </a:r>
            <a:endParaRPr sz="2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$i = 0</a:t>
            </a:r>
            <a:endParaRPr sz="2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r>
              <a:rPr lang="en-US" sz="2500" b="0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i is less than 3 but not negative</a:t>
            </a:r>
            <a:endParaRPr sz="2500" b="0" i="0" u="none" strike="noStrike" cap="none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rgbClr val="DD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$i = 3 </a:t>
            </a:r>
            <a:endParaRPr sz="2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r>
              <a:rPr lang="en-US" sz="2500" b="0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i is 3</a:t>
            </a:r>
            <a:endParaRPr sz="2500" b="0" i="0" u="none" strike="noStrike" cap="none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rgbClr val="DD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$i = 4 </a:t>
            </a:r>
            <a:endParaRPr sz="2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is not equal to 0, 1,  2 or 3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3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1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49" name="Google Shape;349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50" name="Google Shape;350;p23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3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3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"/>
          <p:cNvSpPr txBox="1"/>
          <p:nvPr/>
        </p:nvSpPr>
        <p:spPr>
          <a:xfrm>
            <a:off x="4479500" y="1892875"/>
            <a:ext cx="3240600" cy="1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comparison operators</a:t>
            </a:r>
            <a:endParaRPr sz="4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оператори за сравняване</a:t>
            </a:r>
            <a:endParaRPr/>
          </a:p>
        </p:txBody>
      </p:sp>
      <p:sp>
        <p:nvSpPr>
          <p:cNvPr id="166" name="Google Shape;166;p8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b="1">
                <a:solidFill>
                  <a:schemeClr val="lt1"/>
                </a:solidFill>
              </a:rPr>
              <a:t>само по стойност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/>
              <a:t>1 == ‘1’ //true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rPr lang="en-US"/>
              <a:t>2 != ‘2’ //false</a:t>
            </a:r>
            <a:endParaRPr/>
          </a:p>
        </p:txBody>
      </p:sp>
      <p:sp>
        <p:nvSpPr>
          <p:cNvPr id="167" name="Google Shape;167;p8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b="1">
                <a:solidFill>
                  <a:schemeClr val="lt1"/>
                </a:solidFill>
              </a:rPr>
              <a:t>по стойност и тип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/>
              <a:t>1 === 1 //true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/>
              <a:t>1 === ‘1’ //false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/>
              <a:t>2 !== 2 //false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/>
              <a:t>2 !== ‘2’ //true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/>
          </a:p>
        </p:txBody>
      </p:sp>
      <p:sp>
        <p:nvSpPr>
          <p:cNvPr id="168" name="Google Shape;168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f02ad41e1_0_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оператори за сравняване</a:t>
            </a:r>
            <a:endParaRPr/>
          </a:p>
        </p:txBody>
      </p:sp>
      <p:sp>
        <p:nvSpPr>
          <p:cNvPr id="175" name="Google Shape;175;gaf02ad41e1_0_0"/>
          <p:cNvSpPr txBox="1">
            <a:spLocks noGrp="1"/>
          </p:cNvSpPr>
          <p:nvPr>
            <p:ph type="body" idx="1"/>
          </p:nvPr>
        </p:nvSpPr>
        <p:spPr>
          <a:xfrm>
            <a:off x="190400" y="1195925"/>
            <a:ext cx="43320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/>
              <a:t>1 &gt;= 1 //true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/>
              <a:t>1 &gt;= ‘1’ //true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/>
              <a:t>2 &lt;= ‘2’ //false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rPr lang="en-US"/>
              <a:t>2 &lt; ‘2’ //false</a:t>
            </a:r>
            <a:endParaRPr/>
          </a:p>
        </p:txBody>
      </p:sp>
      <p:sp>
        <p:nvSpPr>
          <p:cNvPr id="176" name="Google Shape;176;gaf02ad41e1_0_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f02ad41e1_0_16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оператори за сравняване</a:t>
            </a:r>
            <a:endParaRPr/>
          </a:p>
        </p:txBody>
      </p:sp>
      <p:sp>
        <p:nvSpPr>
          <p:cNvPr id="183" name="Google Shape;183;gaf02ad41e1_0_16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/>
              <a:t>За да избегнете неочаквани резултати,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/>
              <a:t>превърнете към един и същи тип данните, които сравнявате!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(int)</a:t>
            </a:r>
            <a:r>
              <a:rPr lang="en-US"/>
              <a:t>$var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(float)</a:t>
            </a:r>
            <a:r>
              <a:rPr lang="en-US"/>
              <a:t>$var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strval( </a:t>
            </a:r>
            <a:r>
              <a:rPr lang="en-US"/>
              <a:t>$var </a:t>
            </a:r>
            <a:r>
              <a:rPr lang="en-US">
                <a:solidFill>
                  <a:schemeClr val="lt1"/>
                </a:solidFill>
              </a:rPr>
              <a:t>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gaf02ad41e1_0_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6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"/>
          <p:cNvSpPr txBox="1"/>
          <p:nvPr/>
        </p:nvSpPr>
        <p:spPr>
          <a:xfrm>
            <a:off x="4285450" y="1895400"/>
            <a:ext cx="33597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Логически оператори 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&amp;&amp;</a:t>
            </a:r>
            <a:endParaRPr sz="3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&amp;&amp;</a:t>
            </a:r>
            <a:endParaRPr sz="4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(Condition 1 ) &amp;&amp; (Condition 2)</a:t>
            </a: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▪"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true - </a:t>
            </a: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▪"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Condition 1 == true</a:t>
            </a: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▪"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Condition 2 == true</a:t>
            </a: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▪"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▪"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Condition 1 == false</a:t>
            </a: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▪"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Condition 2 == false</a:t>
            </a: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▪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 1 == true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▪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 2 == false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▪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 1 == false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▪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 2 == true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&amp;&amp;</a:t>
            </a:r>
            <a:endParaRPr/>
          </a:p>
        </p:txBody>
      </p:sp>
      <p:sp>
        <p:nvSpPr>
          <p:cNvPr id="200" name="Google Shape;200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"/>
          <p:cNvSpPr txBox="1"/>
          <p:nvPr/>
        </p:nvSpPr>
        <p:spPr>
          <a:xfrm>
            <a:off x="4416150" y="2024550"/>
            <a:ext cx="33597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Логически оператори</a:t>
            </a:r>
            <a:endParaRPr sz="3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||</a:t>
            </a:r>
            <a:endParaRPr sz="3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1161</Words>
  <Application>Microsoft Office PowerPoint</Application>
  <PresentationFormat>По избор</PresentationFormat>
  <Paragraphs>346</Paragraphs>
  <Slides>25</Slides>
  <Notes>25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25</vt:i4>
      </vt:variant>
    </vt:vector>
  </HeadingPairs>
  <TitlesOfParts>
    <vt:vector size="31" baseType="lpstr">
      <vt:lpstr>Arial</vt:lpstr>
      <vt:lpstr>Consolas</vt:lpstr>
      <vt:lpstr>Noto Sans Symbols</vt:lpstr>
      <vt:lpstr>Roboto</vt:lpstr>
      <vt:lpstr>Calibri</vt:lpstr>
      <vt:lpstr>1_SoftUni3_1</vt:lpstr>
      <vt:lpstr>Conditional Statements  (if, else, switch) </vt:lpstr>
      <vt:lpstr>Table of Contents</vt:lpstr>
      <vt:lpstr>Презентация на PowerPoint</vt:lpstr>
      <vt:lpstr>оператори за сравняване</vt:lpstr>
      <vt:lpstr>оператори за сравняване</vt:lpstr>
      <vt:lpstr>оператори за сравняване</vt:lpstr>
      <vt:lpstr>Презентация на PowerPoint</vt:lpstr>
      <vt:lpstr>&amp;&amp;</vt:lpstr>
      <vt:lpstr>Презентация на PowerPoint</vt:lpstr>
      <vt:lpstr>||</vt:lpstr>
      <vt:lpstr>Презентация на PowerPoint</vt:lpstr>
      <vt:lpstr>if/else</vt:lpstr>
      <vt:lpstr>if/else </vt:lpstr>
      <vt:lpstr>if/else </vt:lpstr>
      <vt:lpstr>if/else </vt:lpstr>
      <vt:lpstr>if/else </vt:lpstr>
      <vt:lpstr>Презентация на PowerPoint</vt:lpstr>
      <vt:lpstr>switch</vt:lpstr>
      <vt:lpstr>switch </vt:lpstr>
      <vt:lpstr>switch </vt:lpstr>
      <vt:lpstr>if/else </vt:lpstr>
      <vt:lpstr>if/else 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Conditional Statements  (if, else, switch) </dc:title>
  <dc:creator>Milena</dc:creator>
  <cp:lastModifiedBy>Ariel</cp:lastModifiedBy>
  <cp:revision>2</cp:revision>
  <dcterms:modified xsi:type="dcterms:W3CDTF">2020-12-03T06:56:29Z</dcterms:modified>
</cp:coreProperties>
</file>